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11"/>
  </p:notesMasterIdLst>
  <p:sldIdLst>
    <p:sldId id="265" r:id="rId2"/>
    <p:sldId id="263" r:id="rId3"/>
    <p:sldId id="262" r:id="rId4"/>
    <p:sldId id="258" r:id="rId5"/>
    <p:sldId id="266" r:id="rId6"/>
    <p:sldId id="256" r:id="rId7"/>
    <p:sldId id="260" r:id="rId8"/>
    <p:sldId id="264"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5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D1DA8-DB53-4283-9F53-E839397E0802}"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65F86-E9E5-45E9-A5DD-F87ACA3B9F01}" type="slidenum">
              <a:rPr lang="en-US" smtClean="0"/>
              <a:t>‹#›</a:t>
            </a:fld>
            <a:endParaRPr lang="en-US"/>
          </a:p>
        </p:txBody>
      </p:sp>
    </p:spTree>
    <p:extLst>
      <p:ext uri="{BB962C8B-B14F-4D97-AF65-F5344CB8AC3E}">
        <p14:creationId xmlns:p14="http://schemas.microsoft.com/office/powerpoint/2010/main" val="420897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A46D29-934B-46A6-9335-5CC6FBCE103F}"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3371314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5EB4CB-B508-4BC8-8E1C-3E17C6B68C4A}"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25888955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5EB4CB-B508-4BC8-8E1C-3E17C6B68C4A}"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8C0E-A272-4C89-8873-C868B89D9CE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88784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5EB4CB-B508-4BC8-8E1C-3E17C6B68C4A}"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26193232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5EB4CB-B508-4BC8-8E1C-3E17C6B68C4A}"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8C0E-A272-4C89-8873-C868B89D9CE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415205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5EB4CB-B508-4BC8-8E1C-3E17C6B68C4A}"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37446588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94FE32-2903-4D6D-8AF0-71453E6D0F96}"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3870668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8171F-3FE1-4D60-A0D7-816AC1656600}"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31604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52838-B55A-4D1F-A92D-046FE930573D}"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102253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C11D75-E20B-42B0-BA0E-B9363AC6F6DC}"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1481666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51D384-7D3E-4B57-9588-44284FDA2EA7}" type="datetime1">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240700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969BC6-FDD4-4A8B-BC66-88D3E00509E6}" type="datetime1">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40221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9F3D2B-E422-4543-A2CC-F04B8D0CB7D2}" type="datetime1">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287425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45981-8038-4F49-8AF8-229B89AE9AF6}" type="datetime1">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401016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040703-9EF0-4749-B036-75478680C7B6}" type="datetime1">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100846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09B85F-7939-48FC-9D82-41BB33D692A1}" type="datetime1">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F8C0E-A272-4C89-8873-C868B89D9CE4}" type="slidenum">
              <a:rPr lang="en-US" smtClean="0"/>
              <a:t>‹#›</a:t>
            </a:fld>
            <a:endParaRPr lang="en-US"/>
          </a:p>
        </p:txBody>
      </p:sp>
    </p:spTree>
    <p:extLst>
      <p:ext uri="{BB962C8B-B14F-4D97-AF65-F5344CB8AC3E}">
        <p14:creationId xmlns:p14="http://schemas.microsoft.com/office/powerpoint/2010/main" val="170871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5EB4CB-B508-4BC8-8E1C-3E17C6B68C4A}" type="datetime1">
              <a:rPr lang="en-US" smtClean="0"/>
              <a:t>3/25/2022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51EF8C0E-A272-4C89-8873-C868B89D9CE4}" type="slidenum">
              <a:rPr lang="en-US" smtClean="0"/>
              <a:t>‹#›</a:t>
            </a:fld>
            <a:endParaRPr lang="en-US"/>
          </a:p>
        </p:txBody>
      </p:sp>
    </p:spTree>
    <p:extLst>
      <p:ext uri="{BB962C8B-B14F-4D97-AF65-F5344CB8AC3E}">
        <p14:creationId xmlns:p14="http://schemas.microsoft.com/office/powerpoint/2010/main" val="416752161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hf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9MiXKjRMYM" TargetMode="External"/><Relationship Id="rId2" Type="http://schemas.openxmlformats.org/officeDocument/2006/relationships/hyperlink" Target="https://www.youtube.com/watch?v=VH72kvy0y98"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EAB5-771F-425A-B500-33D0E1B2D070}"/>
              </a:ext>
            </a:extLst>
          </p:cNvPr>
          <p:cNvSpPr>
            <a:spLocks noGrp="1"/>
          </p:cNvSpPr>
          <p:nvPr>
            <p:ph type="title"/>
          </p:nvPr>
        </p:nvSpPr>
        <p:spPr>
          <a:xfrm>
            <a:off x="918556" y="107931"/>
            <a:ext cx="8596668" cy="708707"/>
          </a:xfrm>
        </p:spPr>
        <p:txBody>
          <a:bodyPr/>
          <a:lstStyle/>
          <a:p>
            <a:pPr algn="ctr"/>
            <a:r>
              <a:rPr lang="en-US" dirty="0"/>
              <a:t>Prominent Kings</a:t>
            </a:r>
          </a:p>
        </p:txBody>
      </p:sp>
      <p:sp>
        <p:nvSpPr>
          <p:cNvPr id="3" name="Content Placeholder 2">
            <a:extLst>
              <a:ext uri="{FF2B5EF4-FFF2-40B4-BE49-F238E27FC236}">
                <a16:creationId xmlns:a16="http://schemas.microsoft.com/office/drawing/2014/main" id="{5C254F41-D617-4B72-B433-D34231A4D403}"/>
              </a:ext>
            </a:extLst>
          </p:cNvPr>
          <p:cNvSpPr>
            <a:spLocks noGrp="1"/>
          </p:cNvSpPr>
          <p:nvPr>
            <p:ph idx="1"/>
          </p:nvPr>
        </p:nvSpPr>
        <p:spPr>
          <a:xfrm>
            <a:off x="744651" y="769355"/>
            <a:ext cx="11125719" cy="5850228"/>
          </a:xfrm>
        </p:spPr>
        <p:txBody>
          <a:bodyPr>
            <a:normAutofit lnSpcReduction="10000"/>
          </a:bodyPr>
          <a:lstStyle/>
          <a:p>
            <a:r>
              <a:rPr lang="en-US" dirty="0"/>
              <a:t>Satavahanas are oldest known kings of Telugu origin from 4 BCE to 1 CE. The </a:t>
            </a:r>
            <a:r>
              <a:rPr lang="en-US" dirty="0" err="1"/>
              <a:t>Satavahana</a:t>
            </a:r>
            <a:r>
              <a:rPr lang="en-US" dirty="0"/>
              <a:t> empire consisted of a large part of south India and extended all the way to current deep west to current day Rajasthan.  The greatest of the Satavahanas is </a:t>
            </a:r>
            <a:r>
              <a:rPr lang="en-US" dirty="0" err="1"/>
              <a:t>Gautamiputra</a:t>
            </a:r>
            <a:r>
              <a:rPr lang="en-US" dirty="0"/>
              <a:t> </a:t>
            </a:r>
            <a:r>
              <a:rPr lang="en-US" dirty="0" err="1"/>
              <a:t>Satakarni</a:t>
            </a:r>
            <a:r>
              <a:rPr lang="en-US" dirty="0"/>
              <a:t>, in whose reign, the empire </a:t>
            </a:r>
            <a:r>
              <a:rPr lang="en-US" dirty="0" smtClean="0"/>
              <a:t>expanded very wide</a:t>
            </a:r>
            <a:r>
              <a:rPr lang="en-US" dirty="0"/>
              <a:t>. One of the two most used </a:t>
            </a:r>
            <a:r>
              <a:rPr lang="en-US" dirty="0" err="1"/>
              <a:t>Bharatiya</a:t>
            </a:r>
            <a:r>
              <a:rPr lang="en-US" dirty="0"/>
              <a:t> calendars is on his name as </a:t>
            </a:r>
            <a:r>
              <a:rPr lang="en-US" dirty="0" err="1"/>
              <a:t>Shalivahana</a:t>
            </a:r>
            <a:r>
              <a:rPr lang="en-US" dirty="0"/>
              <a:t> </a:t>
            </a:r>
            <a:r>
              <a:rPr lang="en-US" dirty="0" err="1"/>
              <a:t>Shaka</a:t>
            </a:r>
            <a:r>
              <a:rPr lang="en-US" dirty="0"/>
              <a:t>. The other is Vikram Samvat. Until the time of </a:t>
            </a:r>
            <a:r>
              <a:rPr lang="en-US" dirty="0" err="1"/>
              <a:t>Gautamiputra</a:t>
            </a:r>
            <a:r>
              <a:rPr lang="en-US" dirty="0"/>
              <a:t>, Telugu language was using Devanagari and Brahmi scripts. He initiated a script for the language and the first word written in the language is “</a:t>
            </a:r>
            <a:r>
              <a:rPr lang="en-US" dirty="0" err="1"/>
              <a:t>Nagabu</a:t>
            </a:r>
            <a:r>
              <a:rPr lang="en-US" dirty="0"/>
              <a:t>”. This inscription can be found in Nagarjuna museum near Nagarjuna Sagar dam.</a:t>
            </a:r>
          </a:p>
          <a:p>
            <a:r>
              <a:rPr lang="en-US" dirty="0"/>
              <a:t>After Satavahanas, </a:t>
            </a:r>
            <a:r>
              <a:rPr lang="en-US" dirty="0" err="1"/>
              <a:t>Ikshvaku</a:t>
            </a:r>
            <a:r>
              <a:rPr lang="en-US" dirty="0"/>
              <a:t> dynasty is known to have ruled the region for a good long time. </a:t>
            </a:r>
          </a:p>
          <a:p>
            <a:r>
              <a:rPr lang="en-US" dirty="0" err="1"/>
              <a:t>Kakatiyas</a:t>
            </a:r>
            <a:r>
              <a:rPr lang="en-US" dirty="0"/>
              <a:t> were another dynasty that ruled the region with great valor. Rani </a:t>
            </a:r>
            <a:r>
              <a:rPr lang="en-US" dirty="0" err="1"/>
              <a:t>Rudramadevi</a:t>
            </a:r>
            <a:r>
              <a:rPr lang="en-US" dirty="0"/>
              <a:t> is the most known queen of the dynasty. This dynasty resisted the </a:t>
            </a:r>
            <a:r>
              <a:rPr lang="en-US" dirty="0" err="1"/>
              <a:t>muslim</a:t>
            </a:r>
            <a:r>
              <a:rPr lang="en-US" dirty="0"/>
              <a:t> incursion into the region for a long time. Golconda fort, a prominent landmark of </a:t>
            </a:r>
            <a:r>
              <a:rPr lang="en-US" dirty="0" err="1"/>
              <a:t>Bhagyanagar</a:t>
            </a:r>
            <a:r>
              <a:rPr lang="en-US" dirty="0"/>
              <a:t> is built in their time period. </a:t>
            </a:r>
          </a:p>
          <a:p>
            <a:r>
              <a:rPr lang="en-US" dirty="0"/>
              <a:t>The region had its golden period after Satavahanas, during the reign of Vijayanagar empire. Specially under the rule of the greatest emperor, the mighty Sri Krishna Devaraya. Though cannot be owned absolutely by telugus, Sri Krishna Devaraya happens to be the undisputed great emperor of telugus. His valor made entire southern India a part of kingdom. The literary works in telugu, arts and architecture reached its zenith during his time. His literary work “</a:t>
            </a:r>
            <a:r>
              <a:rPr lang="en-US" dirty="0" err="1"/>
              <a:t>Amukta</a:t>
            </a:r>
            <a:r>
              <a:rPr lang="en-US" dirty="0"/>
              <a:t> </a:t>
            </a:r>
            <a:r>
              <a:rPr lang="en-US" dirty="0" err="1"/>
              <a:t>Malyada</a:t>
            </a:r>
            <a:r>
              <a:rPr lang="en-US" dirty="0"/>
              <a:t>” in telugu is one of the best. He constructed many temples and the current structure of temple at Tirumala is constructed by him</a:t>
            </a:r>
            <a:r>
              <a:rPr lang="en-US" dirty="0" smtClean="0"/>
              <a:t>. Tenali Ramakrishna belonged to his court.</a:t>
            </a:r>
            <a:endParaRPr lang="en-US" dirty="0"/>
          </a:p>
          <a:p>
            <a:r>
              <a:rPr lang="en-US" dirty="0"/>
              <a:t>After the fall of Vijayanagar empire, There were smaller known kings like </a:t>
            </a:r>
            <a:r>
              <a:rPr lang="en-US" dirty="0" err="1"/>
              <a:t>Gajapatis</a:t>
            </a:r>
            <a:r>
              <a:rPr lang="en-US" dirty="0"/>
              <a:t> in the east, </a:t>
            </a:r>
            <a:r>
              <a:rPr lang="en-US" dirty="0" err="1"/>
              <a:t>Musunuris</a:t>
            </a:r>
            <a:r>
              <a:rPr lang="en-US" dirty="0"/>
              <a:t> in the central east, Reddy kings in the south, ruled parts of the region before it fell to </a:t>
            </a:r>
            <a:r>
              <a:rPr lang="en-US" dirty="0" err="1"/>
              <a:t>Bahmanis</a:t>
            </a:r>
            <a:r>
              <a:rPr lang="en-US" dirty="0"/>
              <a:t> and then to Mughals and finally to British. </a:t>
            </a:r>
          </a:p>
        </p:txBody>
      </p:sp>
      <p:sp>
        <p:nvSpPr>
          <p:cNvPr id="4" name="Slide Number Placeholder 3">
            <a:extLst>
              <a:ext uri="{FF2B5EF4-FFF2-40B4-BE49-F238E27FC236}">
                <a16:creationId xmlns:a16="http://schemas.microsoft.com/office/drawing/2014/main" id="{BE888216-5A5D-4DB9-9EF4-BA968E2CCE2F}"/>
              </a:ext>
            </a:extLst>
          </p:cNvPr>
          <p:cNvSpPr>
            <a:spLocks noGrp="1"/>
          </p:cNvSpPr>
          <p:nvPr>
            <p:ph type="sldNum" sz="quarter" idx="12"/>
          </p:nvPr>
        </p:nvSpPr>
        <p:spPr/>
        <p:txBody>
          <a:bodyPr/>
          <a:lstStyle/>
          <a:p>
            <a:fld id="{51EF8C0E-A272-4C89-8873-C868B89D9CE4}" type="slidenum">
              <a:rPr lang="en-US" smtClean="0"/>
              <a:t>1</a:t>
            </a:fld>
            <a:endParaRPr lang="en-US"/>
          </a:p>
        </p:txBody>
      </p:sp>
    </p:spTree>
    <p:extLst>
      <p:ext uri="{BB962C8B-B14F-4D97-AF65-F5344CB8AC3E}">
        <p14:creationId xmlns:p14="http://schemas.microsoft.com/office/powerpoint/2010/main" val="58478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8375"/>
          </a:xfrm>
        </p:spPr>
        <p:txBody>
          <a:bodyPr/>
          <a:lstStyle/>
          <a:p>
            <a:pPr algn="ctr"/>
            <a:r>
              <a:rPr lang="en-US" dirty="0"/>
              <a:t>Telugu Freedom Fighters</a:t>
            </a:r>
          </a:p>
        </p:txBody>
      </p:sp>
      <p:sp>
        <p:nvSpPr>
          <p:cNvPr id="3" name="Content Placeholder 2"/>
          <p:cNvSpPr>
            <a:spLocks noGrp="1"/>
          </p:cNvSpPr>
          <p:nvPr>
            <p:ph idx="1"/>
          </p:nvPr>
        </p:nvSpPr>
        <p:spPr>
          <a:xfrm>
            <a:off x="838200" y="1504950"/>
            <a:ext cx="10515600" cy="5282927"/>
          </a:xfrm>
        </p:spPr>
        <p:txBody>
          <a:bodyPr>
            <a:normAutofit lnSpcReduction="10000"/>
          </a:bodyPr>
          <a:lstStyle/>
          <a:p>
            <a:r>
              <a:rPr lang="en-US" sz="1600" b="1" i="1" u="sng" dirty="0"/>
              <a:t>Alluri </a:t>
            </a:r>
            <a:r>
              <a:rPr lang="en-US" sz="1600" b="1" i="1" u="sng" dirty="0" err="1"/>
              <a:t>Seetarama</a:t>
            </a:r>
            <a:r>
              <a:rPr lang="en-US" sz="1600" b="1" i="1" u="sng" dirty="0"/>
              <a:t> </a:t>
            </a:r>
            <a:r>
              <a:rPr lang="en-US" sz="1600" b="1" i="1" u="sng" dirty="0" err="1"/>
              <a:t>raju</a:t>
            </a:r>
            <a:r>
              <a:rPr lang="en-US" sz="1600" b="1" i="1" u="sng" dirty="0"/>
              <a:t> </a:t>
            </a:r>
            <a:r>
              <a:rPr lang="en-US" sz="1600" dirty="0"/>
              <a:t>– </a:t>
            </a:r>
            <a:r>
              <a:rPr lang="en-US" sz="1600" dirty="0" err="1"/>
              <a:t>Vanavaasi</a:t>
            </a:r>
            <a:r>
              <a:rPr lang="en-US" sz="1600" dirty="0"/>
              <a:t> freedom fighter and revolutionary. A legendary freedom fighter on the lines of Netaji, whose chose to bear arms to rebel against the British. Was very successful in hit and run incidents causing significant damage to </a:t>
            </a:r>
            <a:r>
              <a:rPr lang="en-US" sz="1600" dirty="0" err="1"/>
              <a:t>british</a:t>
            </a:r>
            <a:r>
              <a:rPr lang="en-US" sz="1600" dirty="0"/>
              <a:t> establishments in north Andhra. </a:t>
            </a:r>
          </a:p>
          <a:p>
            <a:r>
              <a:rPr lang="en-US" sz="1600" b="1" i="1" u="sng" dirty="0" err="1"/>
              <a:t>Komaram</a:t>
            </a:r>
            <a:r>
              <a:rPr lang="en-US" sz="1600" b="1" i="1" u="sng" dirty="0"/>
              <a:t> </a:t>
            </a:r>
            <a:r>
              <a:rPr lang="en-US" sz="1600" b="1" i="1" u="sng" dirty="0" err="1"/>
              <a:t>Bheem</a:t>
            </a:r>
            <a:r>
              <a:rPr lang="en-US" sz="1600" b="1" i="1" u="sng" dirty="0"/>
              <a:t> </a:t>
            </a:r>
            <a:r>
              <a:rPr lang="en-US" sz="1600" dirty="0"/>
              <a:t>– A great tribal leader who was instrumental in fighting the combination of British &amp; Nizam regimes. The current RRR movie is based on above 2 legends.</a:t>
            </a:r>
          </a:p>
          <a:p>
            <a:r>
              <a:rPr lang="en-US" sz="1600" b="1" i="1" u="sng" dirty="0" err="1"/>
              <a:t>Uyyalawada</a:t>
            </a:r>
            <a:r>
              <a:rPr lang="en-US" sz="1600" b="1" i="1" u="sng" dirty="0"/>
              <a:t> Narasimha Reddy </a:t>
            </a:r>
            <a:r>
              <a:rPr lang="en-US" sz="1600" dirty="0"/>
              <a:t>– one of the first to rebel against the </a:t>
            </a:r>
            <a:r>
              <a:rPr lang="en-US" sz="1600" dirty="0" err="1"/>
              <a:t>british</a:t>
            </a:r>
            <a:r>
              <a:rPr lang="en-US" sz="1600" dirty="0"/>
              <a:t> in Madras Presidency. His rebellion in 1847 is considered to be first mutiny before the 1857 revolution.</a:t>
            </a:r>
          </a:p>
          <a:p>
            <a:r>
              <a:rPr lang="en-US" sz="1600" b="1" i="1" u="sng" dirty="0" err="1"/>
              <a:t>Tanguturi</a:t>
            </a:r>
            <a:r>
              <a:rPr lang="en-US" sz="1600" b="1" i="1" u="sng" dirty="0"/>
              <a:t> </a:t>
            </a:r>
            <a:r>
              <a:rPr lang="en-US" sz="1600" b="1" i="1" u="sng" dirty="0" err="1"/>
              <a:t>Prakasam</a:t>
            </a:r>
            <a:r>
              <a:rPr lang="en-US" sz="1600" b="1" i="1" u="sng" dirty="0"/>
              <a:t> </a:t>
            </a:r>
            <a:r>
              <a:rPr lang="en-US" sz="1600" b="1" i="1" u="sng" dirty="0" err="1"/>
              <a:t>Pantulu</a:t>
            </a:r>
            <a:r>
              <a:rPr lang="en-US" sz="1600" dirty="0"/>
              <a:t>– Titled Andhra </a:t>
            </a:r>
            <a:r>
              <a:rPr lang="en-US" sz="1600" dirty="0" err="1"/>
              <a:t>Kesari</a:t>
            </a:r>
            <a:r>
              <a:rPr lang="en-US" sz="1600" dirty="0"/>
              <a:t>, he was phenomenal in inspiring people with his speeches during freedom struggle. He was also the Chief Minister of combined Madras state after independence before state re-organization. He was the first chief minister of re-organized Andhra Pradesh.</a:t>
            </a:r>
          </a:p>
          <a:p>
            <a:r>
              <a:rPr lang="en-US" sz="1600" b="1" i="1" u="sng" dirty="0" err="1"/>
              <a:t>Pingali</a:t>
            </a:r>
            <a:r>
              <a:rPr lang="en-US" sz="1600" b="1" i="1" u="sng" dirty="0"/>
              <a:t> </a:t>
            </a:r>
            <a:r>
              <a:rPr lang="en-US" sz="1600" b="1" i="1" u="sng" dirty="0" err="1"/>
              <a:t>Venkayya</a:t>
            </a:r>
            <a:r>
              <a:rPr lang="en-US" sz="1600" b="1" i="1" u="sng" dirty="0"/>
              <a:t> </a:t>
            </a:r>
            <a:r>
              <a:rPr lang="en-US" sz="1600" dirty="0"/>
              <a:t>– A well known freedom fighter who designed the national flag.</a:t>
            </a:r>
          </a:p>
          <a:p>
            <a:r>
              <a:rPr lang="en-US" sz="1600" b="1" i="1" u="sng" dirty="0" err="1"/>
              <a:t>Pattabhi</a:t>
            </a:r>
            <a:r>
              <a:rPr lang="en-US" sz="1600" b="1" i="1" u="sng" dirty="0"/>
              <a:t> </a:t>
            </a:r>
            <a:r>
              <a:rPr lang="en-US" sz="1600" b="1" i="1" u="sng" dirty="0" err="1"/>
              <a:t>Seetaramayya</a:t>
            </a:r>
            <a:r>
              <a:rPr lang="en-US" sz="1600" b="1" i="1" u="sng" dirty="0"/>
              <a:t> </a:t>
            </a:r>
            <a:r>
              <a:rPr lang="en-US" sz="1600" dirty="0"/>
              <a:t>- He ran for the presidency of the Indian National Congress as the candidate closest to Gandhi against Netaji in Tripuri session of 1939. He later founded Andhra bank, a prominent national bank which is now merged into Union Bank.</a:t>
            </a:r>
          </a:p>
          <a:p>
            <a:r>
              <a:rPr lang="en-US" sz="1600" b="1" i="1" u="sng" dirty="0" err="1"/>
              <a:t>Potti</a:t>
            </a:r>
            <a:r>
              <a:rPr lang="en-US" sz="1600" b="1" i="1" u="sng" dirty="0"/>
              <a:t> Sriramulu </a:t>
            </a:r>
            <a:r>
              <a:rPr lang="en-US" sz="1600" dirty="0"/>
              <a:t>– Instrumental for forming the Andhra state.  He undertook a 58 day hunger strike asking for a separate state and died on the 58</a:t>
            </a:r>
            <a:r>
              <a:rPr lang="en-US" sz="1600" baseline="30000" dirty="0"/>
              <a:t>th</a:t>
            </a:r>
            <a:r>
              <a:rPr lang="en-US" sz="1600" dirty="0"/>
              <a:t> day after which Nehru and Patel consented.</a:t>
            </a:r>
          </a:p>
          <a:p>
            <a:r>
              <a:rPr lang="en-US" sz="1600" b="1" i="1" u="sng" dirty="0"/>
              <a:t>Swami </a:t>
            </a:r>
            <a:r>
              <a:rPr lang="en-US" sz="1600" b="1" i="1" u="sng" dirty="0" err="1"/>
              <a:t>Ramananda</a:t>
            </a:r>
            <a:r>
              <a:rPr lang="en-US" sz="1600" b="1" i="1" u="sng" dirty="0"/>
              <a:t> Teertha </a:t>
            </a:r>
            <a:r>
              <a:rPr lang="en-US" sz="1600" dirty="0"/>
              <a:t>– Arya Samaj was instrumental among many organizations that fought for liberation of Hyderabad, a second freedom struggle after independence. Swamiji was in forefront in inspiring people to fight for freedom and stopping conversions.</a:t>
            </a:r>
          </a:p>
          <a:p>
            <a:endParaRPr lang="en-US" sz="1600" dirty="0"/>
          </a:p>
        </p:txBody>
      </p:sp>
      <p:sp>
        <p:nvSpPr>
          <p:cNvPr id="4" name="Slide Number Placeholder 3"/>
          <p:cNvSpPr>
            <a:spLocks noGrp="1"/>
          </p:cNvSpPr>
          <p:nvPr>
            <p:ph type="sldNum" sz="quarter" idx="12"/>
          </p:nvPr>
        </p:nvSpPr>
        <p:spPr/>
        <p:txBody>
          <a:bodyPr/>
          <a:lstStyle/>
          <a:p>
            <a:fld id="{51EF8C0E-A272-4C89-8873-C868B89D9CE4}" type="slidenum">
              <a:rPr lang="en-US" smtClean="0"/>
              <a:t>2</a:t>
            </a:fld>
            <a:endParaRPr lang="en-US"/>
          </a:p>
        </p:txBody>
      </p:sp>
    </p:spTree>
    <p:extLst>
      <p:ext uri="{BB962C8B-B14F-4D97-AF65-F5344CB8AC3E}">
        <p14:creationId xmlns:p14="http://schemas.microsoft.com/office/powerpoint/2010/main" val="360586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6" y="-11044"/>
            <a:ext cx="6858467" cy="998371"/>
          </a:xfrm>
        </p:spPr>
        <p:txBody>
          <a:bodyPr>
            <a:normAutofit fontScale="90000"/>
          </a:bodyPr>
          <a:lstStyle/>
          <a:p>
            <a:pPr algn="ctr"/>
            <a:r>
              <a:rPr lang="en-US" dirty="0"/>
              <a:t>	 </a:t>
            </a:r>
            <a:r>
              <a:rPr lang="en-US" b="1" dirty="0"/>
              <a:t>Formation of Linguistic states </a:t>
            </a:r>
            <a:br>
              <a:rPr lang="en-US" b="1" dirty="0"/>
            </a:br>
            <a:r>
              <a:rPr lang="en-US" b="1" dirty="0"/>
              <a:t>and Andhra Pradesh</a:t>
            </a:r>
          </a:p>
        </p:txBody>
      </p:sp>
      <p:sp>
        <p:nvSpPr>
          <p:cNvPr id="3" name="Content Placeholder 2"/>
          <p:cNvSpPr>
            <a:spLocks noGrp="1"/>
          </p:cNvSpPr>
          <p:nvPr>
            <p:ph idx="1"/>
          </p:nvPr>
        </p:nvSpPr>
        <p:spPr>
          <a:xfrm>
            <a:off x="630637" y="4336565"/>
            <a:ext cx="10515600" cy="2378385"/>
          </a:xfrm>
        </p:spPr>
        <p:txBody>
          <a:bodyPr/>
          <a:lstStyle/>
          <a:p>
            <a:r>
              <a:rPr lang="en-US" dirty="0"/>
              <a:t>Andhra was the first state to be formed on a linguistic basis on 1 October 1953.</a:t>
            </a:r>
          </a:p>
          <a:p>
            <a:r>
              <a:rPr lang="en-US" dirty="0"/>
              <a:t>Later the rest of the linguistic areas were separated and new states were formed in November 1956. The Telugu speaking areas from Hyderabad state were merged into Andhra and a new state Andhra Pradesh was formed on November 1, 1956. Similarly, Marathi speaking areas went to Maharashtra and Kannada speaking areas to Karnataka.</a:t>
            </a:r>
          </a:p>
          <a:p>
            <a:r>
              <a:rPr lang="en-US" dirty="0"/>
              <a:t>In 2004, the state of Andhra Pradesh was split into two Telugu speaking states of Andhra Pradesh and Telangana.</a:t>
            </a:r>
          </a:p>
        </p:txBody>
      </p:sp>
      <p:sp>
        <p:nvSpPr>
          <p:cNvPr id="5" name="TextBox 4">
            <a:extLst>
              <a:ext uri="{FF2B5EF4-FFF2-40B4-BE49-F238E27FC236}">
                <a16:creationId xmlns:a16="http://schemas.microsoft.com/office/drawing/2014/main" id="{01654603-11B3-4C20-BC98-B64C831B2E3D}"/>
              </a:ext>
            </a:extLst>
          </p:cNvPr>
          <p:cNvSpPr txBox="1"/>
          <p:nvPr/>
        </p:nvSpPr>
        <p:spPr>
          <a:xfrm>
            <a:off x="815761" y="987327"/>
            <a:ext cx="587114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By the time Bharat attained independence in 1947 entire south India was 3 princely states and one Presidency. The princely states were, Hyderabad, Mysore and Travancore, while the presidency was Madras Presidency later changed to Madras state after independence.</a:t>
            </a:r>
          </a:p>
          <a:p>
            <a:pPr marL="285750" indent="-285750">
              <a:buFont typeface="Arial" panose="020B0604020202020204" pitchFamily="34" charset="0"/>
              <a:buChar char="•"/>
            </a:pPr>
            <a:r>
              <a:rPr lang="en-US" dirty="0"/>
              <a:t>The state of Madras was huge covering a lot of area and people speaking multiple languages. </a:t>
            </a:r>
          </a:p>
          <a:p>
            <a:pPr marL="285750" indent="-285750">
              <a:buFont typeface="Arial" panose="020B0604020202020204" pitchFamily="34" charset="0"/>
              <a:buChar char="•"/>
            </a:pPr>
            <a:r>
              <a:rPr lang="en-US" dirty="0"/>
              <a:t>Discrimination and unrest added to the inability of the central government to effectively curb the discrimination led to linguistic re-organization of states.</a:t>
            </a:r>
          </a:p>
        </p:txBody>
      </p:sp>
      <p:pic>
        <p:nvPicPr>
          <p:cNvPr id="9" name="Graphic 8">
            <a:extLst>
              <a:ext uri="{FF2B5EF4-FFF2-40B4-BE49-F238E27FC236}">
                <a16:creationId xmlns:a16="http://schemas.microsoft.com/office/drawing/2014/main" id="{F53BFF70-BE7E-4A27-8684-CCCC802812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150924" y="-11044"/>
            <a:ext cx="4993859" cy="3921086"/>
          </a:xfrm>
          <a:prstGeom prst="rect">
            <a:avLst/>
          </a:prstGeom>
        </p:spPr>
      </p:pic>
    </p:spTree>
    <p:extLst>
      <p:ext uri="{BB962C8B-B14F-4D97-AF65-F5344CB8AC3E}">
        <p14:creationId xmlns:p14="http://schemas.microsoft.com/office/powerpoint/2010/main" val="45766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675"/>
            <a:ext cx="9144000" cy="828675"/>
          </a:xfrm>
        </p:spPr>
        <p:txBody>
          <a:bodyPr>
            <a:normAutofit/>
          </a:bodyPr>
          <a:lstStyle/>
          <a:p>
            <a:pPr algn="ctr"/>
            <a:r>
              <a:rPr lang="en-US" sz="4800" dirty="0"/>
              <a:t>Most popular Pilgrimage Centers</a:t>
            </a:r>
          </a:p>
        </p:txBody>
      </p:sp>
      <p:sp>
        <p:nvSpPr>
          <p:cNvPr id="3" name="Subtitle 2"/>
          <p:cNvSpPr>
            <a:spLocks noGrp="1"/>
          </p:cNvSpPr>
          <p:nvPr>
            <p:ph type="subTitle" idx="1"/>
          </p:nvPr>
        </p:nvSpPr>
        <p:spPr>
          <a:xfrm>
            <a:off x="1524000" y="1028700"/>
            <a:ext cx="9144000" cy="5114925"/>
          </a:xfrm>
        </p:spPr>
        <p:txBody>
          <a:bodyPr>
            <a:normAutofit fontScale="92500" lnSpcReduction="20000"/>
          </a:bodyPr>
          <a:lstStyle/>
          <a:p>
            <a:pPr algn="l"/>
            <a:r>
              <a:rPr lang="en-US" dirty="0" err="1"/>
              <a:t>Tirupati</a:t>
            </a:r>
            <a:r>
              <a:rPr lang="en-US" dirty="0"/>
              <a:t> &amp; Tirumala – Lord </a:t>
            </a:r>
            <a:r>
              <a:rPr lang="en-US" dirty="0" err="1"/>
              <a:t>Venkateswara</a:t>
            </a:r>
            <a:r>
              <a:rPr lang="en-US" dirty="0"/>
              <a:t> (</a:t>
            </a:r>
            <a:r>
              <a:rPr lang="en-US" dirty="0" err="1"/>
              <a:t>Balaji</a:t>
            </a:r>
            <a:r>
              <a:rPr lang="en-US" dirty="0"/>
              <a:t>) on the 7 hills and Goddess </a:t>
            </a:r>
            <a:r>
              <a:rPr lang="en-US" dirty="0" err="1"/>
              <a:t>Padmavati’s</a:t>
            </a:r>
            <a:r>
              <a:rPr lang="en-US" dirty="0"/>
              <a:t> temple below the hills.</a:t>
            </a:r>
          </a:p>
          <a:p>
            <a:pPr algn="l"/>
            <a:r>
              <a:rPr lang="en-US" dirty="0" err="1"/>
              <a:t>Bhadrachalam</a:t>
            </a:r>
            <a:r>
              <a:rPr lang="en-US" dirty="0"/>
              <a:t> – Sri Ram temple.</a:t>
            </a:r>
          </a:p>
          <a:p>
            <a:pPr algn="l"/>
            <a:r>
              <a:rPr lang="en-US" dirty="0" err="1"/>
              <a:t>Srirsailam</a:t>
            </a:r>
            <a:r>
              <a:rPr lang="en-US" dirty="0"/>
              <a:t> – </a:t>
            </a:r>
            <a:r>
              <a:rPr lang="en-US" dirty="0" err="1"/>
              <a:t>Mallikarjuna</a:t>
            </a:r>
            <a:r>
              <a:rPr lang="en-US" dirty="0"/>
              <a:t> </a:t>
            </a:r>
            <a:r>
              <a:rPr lang="en-US" dirty="0" err="1"/>
              <a:t>Swamy</a:t>
            </a:r>
            <a:r>
              <a:rPr lang="en-US" dirty="0"/>
              <a:t>, this is one of the 12 </a:t>
            </a:r>
            <a:r>
              <a:rPr lang="en-US" dirty="0" err="1"/>
              <a:t>Jyotirlinga</a:t>
            </a:r>
            <a:r>
              <a:rPr lang="en-US" dirty="0"/>
              <a:t> centers.</a:t>
            </a:r>
          </a:p>
          <a:p>
            <a:pPr algn="l"/>
            <a:r>
              <a:rPr lang="en-US" dirty="0" err="1"/>
              <a:t>Brahmarambika</a:t>
            </a:r>
            <a:r>
              <a:rPr lang="en-US" dirty="0"/>
              <a:t> Devi - this is one of the 18 </a:t>
            </a:r>
            <a:r>
              <a:rPr lang="en-US" dirty="0" err="1"/>
              <a:t>Maha</a:t>
            </a:r>
            <a:r>
              <a:rPr lang="en-US" dirty="0"/>
              <a:t> Shakti </a:t>
            </a:r>
            <a:r>
              <a:rPr lang="en-US" dirty="0" err="1"/>
              <a:t>peeth</a:t>
            </a:r>
            <a:r>
              <a:rPr lang="en-US" dirty="0"/>
              <a:t> and Sati Devi’s neck fell here. Kills demon </a:t>
            </a:r>
            <a:r>
              <a:rPr lang="en-US" dirty="0" err="1"/>
              <a:t>Arunasura</a:t>
            </a:r>
            <a:r>
              <a:rPr lang="en-US" dirty="0"/>
              <a:t> as a 6 legged bee.</a:t>
            </a:r>
          </a:p>
          <a:p>
            <a:pPr algn="l"/>
            <a:r>
              <a:rPr lang="en-US" dirty="0" err="1"/>
              <a:t>Pithapuram</a:t>
            </a:r>
            <a:r>
              <a:rPr lang="en-US" dirty="0"/>
              <a:t> – </a:t>
            </a:r>
            <a:r>
              <a:rPr lang="en-US" dirty="0" err="1"/>
              <a:t>Puruhutika</a:t>
            </a:r>
            <a:r>
              <a:rPr lang="en-US" dirty="0"/>
              <a:t> Devi, also one of the 18 </a:t>
            </a:r>
            <a:r>
              <a:rPr lang="en-US" dirty="0" err="1"/>
              <a:t>Maha</a:t>
            </a:r>
            <a:r>
              <a:rPr lang="en-US" dirty="0"/>
              <a:t> Shakti </a:t>
            </a:r>
            <a:r>
              <a:rPr lang="en-US" dirty="0" err="1"/>
              <a:t>peeth</a:t>
            </a:r>
            <a:r>
              <a:rPr lang="en-US" dirty="0"/>
              <a:t>. Sati </a:t>
            </a:r>
            <a:r>
              <a:rPr lang="en-US" dirty="0" err="1"/>
              <a:t>devi’s</a:t>
            </a:r>
            <a:r>
              <a:rPr lang="en-US" dirty="0"/>
              <a:t> left hand fell here.  </a:t>
            </a:r>
            <a:r>
              <a:rPr lang="en-US" dirty="0" err="1"/>
              <a:t>Sripada</a:t>
            </a:r>
            <a:r>
              <a:rPr lang="en-US" dirty="0"/>
              <a:t> </a:t>
            </a:r>
            <a:r>
              <a:rPr lang="en-US" dirty="0" err="1"/>
              <a:t>Srivallabha</a:t>
            </a:r>
            <a:r>
              <a:rPr lang="en-US" dirty="0"/>
              <a:t> saint was born here in 14</a:t>
            </a:r>
            <a:r>
              <a:rPr lang="en-US" baseline="30000" dirty="0"/>
              <a:t>th</a:t>
            </a:r>
            <a:r>
              <a:rPr lang="en-US" dirty="0"/>
              <a:t> century, considered incarnation of Lord </a:t>
            </a:r>
            <a:r>
              <a:rPr lang="en-US" dirty="0" err="1"/>
              <a:t>Dattatreya</a:t>
            </a:r>
            <a:r>
              <a:rPr lang="en-US" dirty="0"/>
              <a:t>.</a:t>
            </a:r>
          </a:p>
          <a:p>
            <a:pPr algn="l"/>
            <a:r>
              <a:rPr lang="en-US" dirty="0" err="1"/>
              <a:t>Alampur</a:t>
            </a:r>
            <a:r>
              <a:rPr lang="en-US" dirty="0"/>
              <a:t> - </a:t>
            </a:r>
            <a:r>
              <a:rPr lang="en-US" dirty="0" err="1"/>
              <a:t>Jogulamba</a:t>
            </a:r>
            <a:r>
              <a:rPr lang="en-US" dirty="0"/>
              <a:t> Devi, this is one of the 18 </a:t>
            </a:r>
            <a:r>
              <a:rPr lang="en-US" dirty="0" err="1"/>
              <a:t>Maha</a:t>
            </a:r>
            <a:r>
              <a:rPr lang="en-US" dirty="0"/>
              <a:t> Shakti </a:t>
            </a:r>
            <a:r>
              <a:rPr lang="en-US" dirty="0" err="1"/>
              <a:t>peeth</a:t>
            </a:r>
            <a:r>
              <a:rPr lang="en-US" dirty="0"/>
              <a:t> and is now in Telangana. Sati </a:t>
            </a:r>
            <a:r>
              <a:rPr lang="en-US" dirty="0" err="1"/>
              <a:t>devi’s</a:t>
            </a:r>
            <a:r>
              <a:rPr lang="en-US" dirty="0"/>
              <a:t> upper teeth fell here. Grounded by </a:t>
            </a:r>
            <a:r>
              <a:rPr lang="en-US" dirty="0" err="1"/>
              <a:t>Bahamanis</a:t>
            </a:r>
            <a:r>
              <a:rPr lang="en-US" dirty="0"/>
              <a:t> and now rebuilt.</a:t>
            </a:r>
          </a:p>
          <a:p>
            <a:pPr algn="l"/>
            <a:r>
              <a:rPr lang="en-US" dirty="0" err="1"/>
              <a:t>Annavaram</a:t>
            </a:r>
            <a:r>
              <a:rPr lang="en-US" dirty="0"/>
              <a:t> – </a:t>
            </a:r>
            <a:r>
              <a:rPr lang="en-US" dirty="0" err="1"/>
              <a:t>Satyanarayana</a:t>
            </a:r>
            <a:r>
              <a:rPr lang="en-US" dirty="0"/>
              <a:t> </a:t>
            </a:r>
            <a:r>
              <a:rPr lang="en-US" dirty="0" err="1"/>
              <a:t>swamy</a:t>
            </a:r>
            <a:endParaRPr lang="en-US" dirty="0"/>
          </a:p>
          <a:p>
            <a:pPr algn="l"/>
            <a:r>
              <a:rPr lang="en-US" dirty="0" err="1"/>
              <a:t>Simhachalam</a:t>
            </a:r>
            <a:r>
              <a:rPr lang="en-US" dirty="0"/>
              <a:t>- </a:t>
            </a:r>
            <a:r>
              <a:rPr lang="en-US" dirty="0" err="1"/>
              <a:t>Narasimha</a:t>
            </a:r>
            <a:r>
              <a:rPr lang="en-US" dirty="0"/>
              <a:t> </a:t>
            </a:r>
            <a:r>
              <a:rPr lang="en-US" dirty="0" err="1"/>
              <a:t>swamy</a:t>
            </a:r>
            <a:endParaRPr lang="en-US" dirty="0"/>
          </a:p>
          <a:p>
            <a:pPr algn="l"/>
            <a:r>
              <a:rPr lang="en-US" dirty="0" err="1"/>
              <a:t>Arasavilli</a:t>
            </a:r>
            <a:r>
              <a:rPr lang="en-US" dirty="0"/>
              <a:t> – Surya </a:t>
            </a:r>
            <a:r>
              <a:rPr lang="en-US" dirty="0" err="1"/>
              <a:t>bhagwan</a:t>
            </a:r>
            <a:r>
              <a:rPr lang="en-US" dirty="0"/>
              <a:t>, one of the few temples dedicated to the Sun God.</a:t>
            </a:r>
          </a:p>
          <a:p>
            <a:pPr algn="l"/>
            <a:r>
              <a:rPr lang="en-US" dirty="0" err="1"/>
              <a:t>Srikurmam</a:t>
            </a:r>
            <a:r>
              <a:rPr lang="en-US" dirty="0"/>
              <a:t> – </a:t>
            </a:r>
            <a:r>
              <a:rPr lang="en-US" dirty="0" err="1"/>
              <a:t>Kurma</a:t>
            </a:r>
            <a:r>
              <a:rPr lang="en-US" dirty="0"/>
              <a:t> avatar, the only temple in Bharat dedicated to the </a:t>
            </a:r>
            <a:r>
              <a:rPr lang="en-US" dirty="0" err="1"/>
              <a:t>Kurma</a:t>
            </a:r>
            <a:r>
              <a:rPr lang="en-US" dirty="0"/>
              <a:t> avatar of Vishnu</a:t>
            </a:r>
            <a:r>
              <a:rPr lang="en-US" dirty="0" smtClean="0"/>
              <a:t>.</a:t>
            </a:r>
          </a:p>
          <a:p>
            <a:pPr algn="l"/>
            <a:r>
              <a:rPr lang="en-US" dirty="0" err="1" smtClean="0"/>
              <a:t>Bhadrachalam</a:t>
            </a:r>
            <a:r>
              <a:rPr lang="en-US" dirty="0" smtClean="0"/>
              <a:t> – A temple dedicated to Lord Rama on the banks of Godavari.</a:t>
            </a:r>
            <a:endParaRPr lang="en-US" dirty="0"/>
          </a:p>
        </p:txBody>
      </p:sp>
      <p:sp>
        <p:nvSpPr>
          <p:cNvPr id="4" name="Slide Number Placeholder 3"/>
          <p:cNvSpPr>
            <a:spLocks noGrp="1"/>
          </p:cNvSpPr>
          <p:nvPr>
            <p:ph type="sldNum" sz="quarter" idx="12"/>
          </p:nvPr>
        </p:nvSpPr>
        <p:spPr/>
        <p:txBody>
          <a:bodyPr/>
          <a:lstStyle/>
          <a:p>
            <a:fld id="{51EF8C0E-A272-4C89-8873-C868B89D9CE4}" type="slidenum">
              <a:rPr lang="en-US" smtClean="0"/>
              <a:t>4</a:t>
            </a:fld>
            <a:endParaRPr lang="en-US"/>
          </a:p>
        </p:txBody>
      </p:sp>
    </p:spTree>
    <p:extLst>
      <p:ext uri="{BB962C8B-B14F-4D97-AF65-F5344CB8AC3E}">
        <p14:creationId xmlns:p14="http://schemas.microsoft.com/office/powerpoint/2010/main" val="308956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81075" y="123825"/>
            <a:ext cx="7239000" cy="6562725"/>
          </a:xfrm>
          <a:prstGeom prst="rect">
            <a:avLst/>
          </a:prstGeom>
        </p:spPr>
      </p:pic>
      <p:sp>
        <p:nvSpPr>
          <p:cNvPr id="4" name="Slide Number Placeholder 3"/>
          <p:cNvSpPr>
            <a:spLocks noGrp="1"/>
          </p:cNvSpPr>
          <p:nvPr>
            <p:ph type="sldNum" sz="quarter" idx="12"/>
          </p:nvPr>
        </p:nvSpPr>
        <p:spPr/>
        <p:txBody>
          <a:bodyPr/>
          <a:lstStyle/>
          <a:p>
            <a:fld id="{51EF8C0E-A272-4C89-8873-C868B89D9CE4}" type="slidenum">
              <a:rPr lang="en-US" smtClean="0"/>
              <a:t>5</a:t>
            </a:fld>
            <a:endParaRPr lang="en-US"/>
          </a:p>
        </p:txBody>
      </p:sp>
    </p:spTree>
    <p:extLst>
      <p:ext uri="{BB962C8B-B14F-4D97-AF65-F5344CB8AC3E}">
        <p14:creationId xmlns:p14="http://schemas.microsoft.com/office/powerpoint/2010/main" val="405498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1450"/>
            <a:ext cx="9144000" cy="981075"/>
          </a:xfrm>
        </p:spPr>
        <p:txBody>
          <a:bodyPr>
            <a:normAutofit/>
          </a:bodyPr>
          <a:lstStyle/>
          <a:p>
            <a:pPr algn="ctr"/>
            <a:r>
              <a:rPr lang="en-US" dirty="0"/>
              <a:t>Carnatic Music</a:t>
            </a:r>
          </a:p>
        </p:txBody>
      </p:sp>
      <p:sp>
        <p:nvSpPr>
          <p:cNvPr id="3" name="Subtitle 2"/>
          <p:cNvSpPr>
            <a:spLocks noGrp="1"/>
          </p:cNvSpPr>
          <p:nvPr>
            <p:ph type="subTitle" idx="1"/>
          </p:nvPr>
        </p:nvSpPr>
        <p:spPr>
          <a:xfrm>
            <a:off x="1524000" y="981075"/>
            <a:ext cx="9144000" cy="5172075"/>
          </a:xfrm>
        </p:spPr>
        <p:txBody>
          <a:bodyPr/>
          <a:lstStyle/>
          <a:p>
            <a:pPr algn="l"/>
            <a:r>
              <a:rPr lang="en-US" dirty="0"/>
              <a:t>The Trinity of Carnatic music are </a:t>
            </a:r>
          </a:p>
          <a:p>
            <a:pPr marL="285750" indent="-285750" algn="l">
              <a:buFont typeface="Wingdings" panose="05000000000000000000" pitchFamily="2" charset="2"/>
              <a:buChar char="v"/>
            </a:pPr>
            <a:r>
              <a:rPr lang="en-US" u="sng" dirty="0"/>
              <a:t>Thyagaraja </a:t>
            </a:r>
            <a:r>
              <a:rPr lang="en-US" u="sng" dirty="0" err="1"/>
              <a:t>Swamy</a:t>
            </a:r>
            <a:r>
              <a:rPr lang="en-US" u="sng" dirty="0"/>
              <a:t> (1767–1847</a:t>
            </a:r>
            <a:r>
              <a:rPr lang="en-US" dirty="0"/>
              <a:t>)</a:t>
            </a:r>
          </a:p>
          <a:p>
            <a:pPr marL="285750" indent="-285750" algn="l">
              <a:buFont typeface="Wingdings" panose="05000000000000000000" pitchFamily="2" charset="2"/>
              <a:buChar char="v"/>
            </a:pPr>
            <a:r>
              <a:rPr lang="en-US" dirty="0"/>
              <a:t>Mutthuswamy </a:t>
            </a:r>
            <a:r>
              <a:rPr lang="en-US" dirty="0" err="1"/>
              <a:t>Dikshitar</a:t>
            </a:r>
            <a:r>
              <a:rPr lang="en-US" dirty="0"/>
              <a:t> (1775–1835)</a:t>
            </a:r>
          </a:p>
          <a:p>
            <a:pPr marL="285750" indent="-285750" algn="l">
              <a:buFont typeface="Wingdings" panose="05000000000000000000" pitchFamily="2" charset="2"/>
              <a:buChar char="v"/>
            </a:pPr>
            <a:r>
              <a:rPr lang="en-US" u="sng" dirty="0"/>
              <a:t>Shyama Sastry (1762–1827)</a:t>
            </a:r>
          </a:p>
          <a:p>
            <a:pPr marL="285750" indent="-285750" algn="l">
              <a:buFont typeface="Wingdings" panose="05000000000000000000" pitchFamily="2" charset="2"/>
              <a:buChar char="v"/>
            </a:pPr>
            <a:endParaRPr lang="en-US" dirty="0" smtClean="0"/>
          </a:p>
          <a:p>
            <a:pPr marL="285750" indent="-285750" algn="l">
              <a:buFont typeface="Wingdings" panose="05000000000000000000" pitchFamily="2" charset="2"/>
              <a:buChar char="v"/>
            </a:pPr>
            <a:endParaRPr lang="en-US" dirty="0"/>
          </a:p>
          <a:p>
            <a:pPr marL="285750" indent="-285750" algn="l">
              <a:buFont typeface="Wingdings" panose="05000000000000000000" pitchFamily="2" charset="2"/>
              <a:buChar char="v"/>
            </a:pPr>
            <a:endParaRPr lang="en-US" dirty="0" smtClean="0"/>
          </a:p>
          <a:p>
            <a:pPr marL="285750" indent="-285750" algn="l">
              <a:buFont typeface="Wingdings" panose="05000000000000000000" pitchFamily="2" charset="2"/>
              <a:buChar char="v"/>
            </a:pPr>
            <a:r>
              <a:rPr lang="en-US" dirty="0" err="1" smtClean="0"/>
              <a:t>Tallapaaka</a:t>
            </a:r>
            <a:r>
              <a:rPr lang="en-US" dirty="0" smtClean="0"/>
              <a:t> </a:t>
            </a:r>
            <a:r>
              <a:rPr lang="en-US" dirty="0"/>
              <a:t>Annamacharya (1408 – 1503) A 15</a:t>
            </a:r>
            <a:r>
              <a:rPr lang="en-US" baseline="30000" dirty="0"/>
              <a:t>th</a:t>
            </a:r>
            <a:r>
              <a:rPr lang="en-US" dirty="0"/>
              <a:t> century saint who is the earliest known Hindu musician to compose songs called </a:t>
            </a:r>
            <a:r>
              <a:rPr lang="en-US" dirty="0" err="1"/>
              <a:t>Sankeertanas</a:t>
            </a:r>
            <a:r>
              <a:rPr lang="en-US" dirty="0"/>
              <a:t> on Lord </a:t>
            </a:r>
            <a:r>
              <a:rPr lang="en-US" dirty="0" err="1"/>
              <a:t>Venkateswara</a:t>
            </a:r>
            <a:r>
              <a:rPr lang="en-US" dirty="0"/>
              <a:t>. He composed 32,000 </a:t>
            </a:r>
            <a:r>
              <a:rPr lang="en-US" dirty="0" err="1"/>
              <a:t>sankeertanas</a:t>
            </a:r>
            <a:r>
              <a:rPr lang="en-US" dirty="0"/>
              <a:t> of which only 12,000 exist today</a:t>
            </a:r>
            <a:r>
              <a:rPr lang="en-US" dirty="0" smtClean="0"/>
              <a:t>.</a:t>
            </a:r>
            <a:endParaRPr lang="en-US" dirty="0"/>
          </a:p>
          <a:p>
            <a:pPr marL="285750" indent="-285750" algn="l">
              <a:buFont typeface="Wingdings" panose="05000000000000000000" pitchFamily="2" charset="2"/>
              <a:buChar char="v"/>
            </a:pPr>
            <a:r>
              <a:rPr lang="en-US" dirty="0" err="1"/>
              <a:t>Kancharla</a:t>
            </a:r>
            <a:r>
              <a:rPr lang="en-US" dirty="0"/>
              <a:t> </a:t>
            </a:r>
            <a:r>
              <a:rPr lang="en-US" dirty="0" err="1"/>
              <a:t>Gopanna</a:t>
            </a:r>
            <a:r>
              <a:rPr lang="en-US" dirty="0"/>
              <a:t> </a:t>
            </a:r>
            <a:r>
              <a:rPr lang="en-US" dirty="0" smtClean="0"/>
              <a:t>aka Bhakta </a:t>
            </a:r>
            <a:r>
              <a:rPr lang="en-US" dirty="0" err="1" smtClean="0"/>
              <a:t>Ramadasu</a:t>
            </a:r>
            <a:r>
              <a:rPr lang="en-US" dirty="0" smtClean="0"/>
              <a:t> (1620 </a:t>
            </a:r>
            <a:r>
              <a:rPr lang="en-US" dirty="0"/>
              <a:t>– 1688) </a:t>
            </a:r>
            <a:r>
              <a:rPr lang="en-US" dirty="0" smtClean="0"/>
              <a:t>A 16</a:t>
            </a:r>
            <a:r>
              <a:rPr lang="en-US" baseline="30000" dirty="0" smtClean="0"/>
              <a:t>th</a:t>
            </a:r>
            <a:r>
              <a:rPr lang="en-US" dirty="0" smtClean="0"/>
              <a:t> century saint-poet who composed classical music on Lord Rama. He built the temple of </a:t>
            </a:r>
            <a:r>
              <a:rPr lang="en-US" dirty="0" err="1" smtClean="0"/>
              <a:t>Bhadrachalam</a:t>
            </a:r>
            <a:r>
              <a:rPr lang="en-US" dirty="0" smtClean="0"/>
              <a:t>.</a:t>
            </a:r>
            <a:endParaRPr lang="en-US" dirty="0"/>
          </a:p>
        </p:txBody>
      </p:sp>
      <p:sp>
        <p:nvSpPr>
          <p:cNvPr id="4" name="Slide Number Placeholder 3"/>
          <p:cNvSpPr>
            <a:spLocks noGrp="1"/>
          </p:cNvSpPr>
          <p:nvPr>
            <p:ph type="sldNum" sz="quarter" idx="12"/>
          </p:nvPr>
        </p:nvSpPr>
        <p:spPr/>
        <p:txBody>
          <a:bodyPr/>
          <a:lstStyle/>
          <a:p>
            <a:fld id="{51EF8C0E-A272-4C89-8873-C868B89D9CE4}" type="slidenum">
              <a:rPr lang="en-US" smtClean="0"/>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1066801"/>
            <a:ext cx="4819650" cy="2524125"/>
          </a:xfrm>
          <a:prstGeom prst="rect">
            <a:avLst/>
          </a:prstGeom>
        </p:spPr>
      </p:pic>
    </p:spTree>
    <p:extLst>
      <p:ext uri="{BB962C8B-B14F-4D97-AF65-F5344CB8AC3E}">
        <p14:creationId xmlns:p14="http://schemas.microsoft.com/office/powerpoint/2010/main" val="207031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676"/>
            <a:ext cx="9144000" cy="838200"/>
          </a:xfrm>
        </p:spPr>
        <p:txBody>
          <a:bodyPr>
            <a:normAutofit fontScale="90000"/>
          </a:bodyPr>
          <a:lstStyle/>
          <a:p>
            <a:pPr algn="ctr"/>
            <a:r>
              <a:rPr lang="en-US" dirty="0"/>
              <a:t>Telugu Cinema/Tollywood</a:t>
            </a:r>
          </a:p>
        </p:txBody>
      </p:sp>
      <p:sp>
        <p:nvSpPr>
          <p:cNvPr id="3" name="Subtitle 2"/>
          <p:cNvSpPr>
            <a:spLocks noGrp="1"/>
          </p:cNvSpPr>
          <p:nvPr>
            <p:ph type="subTitle" idx="1"/>
          </p:nvPr>
        </p:nvSpPr>
        <p:spPr>
          <a:xfrm>
            <a:off x="1524000" y="1066800"/>
            <a:ext cx="9144000" cy="5543550"/>
          </a:xfrm>
        </p:spPr>
        <p:txBody>
          <a:bodyPr>
            <a:normAutofit fontScale="85000" lnSpcReduction="20000"/>
          </a:bodyPr>
          <a:lstStyle/>
          <a:p>
            <a:pPr algn="l"/>
            <a:r>
              <a:rPr lang="en-US" dirty="0"/>
              <a:t>Initially the Telugu film industry was located in Chennai in </a:t>
            </a:r>
            <a:r>
              <a:rPr lang="en-US" dirty="0" err="1"/>
              <a:t>Tamilnadu</a:t>
            </a:r>
            <a:r>
              <a:rPr lang="en-US" dirty="0"/>
              <a:t>. Then in 1990s, the stalwarts of the Telugu industry decided that they will move the Telugu film production from TN to Andhra Pradesh. So in early 1990s the industry moved to Hyderabad and just after a short 30+ years, today it is the largest film Industry in South Asia in terms of box office.</a:t>
            </a:r>
          </a:p>
          <a:p>
            <a:pPr algn="l"/>
            <a:r>
              <a:rPr lang="en-US" dirty="0" smtClean="0"/>
              <a:t>Actors</a:t>
            </a:r>
            <a:endParaRPr lang="en-US" dirty="0"/>
          </a:p>
          <a:p>
            <a:pPr algn="l"/>
            <a:r>
              <a:rPr lang="en-US" dirty="0"/>
              <a:t>N.T. Rama </a:t>
            </a:r>
            <a:r>
              <a:rPr lang="en-US" dirty="0" smtClean="0"/>
              <a:t>Rao</a:t>
            </a:r>
          </a:p>
          <a:p>
            <a:pPr algn="l"/>
            <a:r>
              <a:rPr lang="en-US" dirty="0" err="1" smtClean="0"/>
              <a:t>Savitri</a:t>
            </a:r>
            <a:r>
              <a:rPr lang="en-US" dirty="0" smtClean="0"/>
              <a:t> – First female superstar of South India.</a:t>
            </a:r>
          </a:p>
          <a:p>
            <a:pPr algn="l"/>
            <a:r>
              <a:rPr lang="en-US" dirty="0" err="1" smtClean="0"/>
              <a:t>Sridevi</a:t>
            </a:r>
            <a:r>
              <a:rPr lang="en-US" dirty="0" smtClean="0"/>
              <a:t> – Half </a:t>
            </a:r>
            <a:r>
              <a:rPr lang="en-US" dirty="0" err="1" smtClean="0"/>
              <a:t>telugu</a:t>
            </a:r>
            <a:r>
              <a:rPr lang="en-US" dirty="0" smtClean="0"/>
              <a:t>, started as a child actor in </a:t>
            </a:r>
            <a:r>
              <a:rPr lang="en-US" dirty="0" err="1" smtClean="0"/>
              <a:t>telugu</a:t>
            </a:r>
            <a:r>
              <a:rPr lang="en-US" dirty="0" smtClean="0"/>
              <a:t> movies.</a:t>
            </a:r>
          </a:p>
          <a:p>
            <a:pPr algn="l"/>
            <a:r>
              <a:rPr lang="en-US" dirty="0" err="1" smtClean="0"/>
              <a:t>Jayaprada</a:t>
            </a:r>
            <a:r>
              <a:rPr lang="en-US" dirty="0" smtClean="0"/>
              <a:t> </a:t>
            </a:r>
          </a:p>
          <a:p>
            <a:pPr algn="l"/>
            <a:r>
              <a:rPr lang="en-US" dirty="0" err="1" smtClean="0"/>
              <a:t>Waheeda</a:t>
            </a:r>
            <a:r>
              <a:rPr lang="en-US" dirty="0" smtClean="0"/>
              <a:t> </a:t>
            </a:r>
            <a:r>
              <a:rPr lang="en-US" dirty="0" err="1" smtClean="0"/>
              <a:t>Rehman</a:t>
            </a:r>
            <a:r>
              <a:rPr lang="en-US" dirty="0" smtClean="0"/>
              <a:t> – Her debut film was in Telugu </a:t>
            </a:r>
          </a:p>
          <a:p>
            <a:pPr algn="l"/>
            <a:r>
              <a:rPr lang="en-US" dirty="0">
                <a:hlinkClick r:id="rId2"/>
              </a:rPr>
              <a:t>https://</a:t>
            </a:r>
            <a:r>
              <a:rPr lang="en-US" dirty="0" smtClean="0">
                <a:hlinkClick r:id="rId2"/>
              </a:rPr>
              <a:t>www.youtube.com/watch?v=VH72kvy0y98</a:t>
            </a:r>
            <a:endParaRPr lang="en-US" dirty="0" smtClean="0"/>
          </a:p>
          <a:p>
            <a:pPr algn="l"/>
            <a:r>
              <a:rPr lang="en-US" dirty="0" err="1" smtClean="0"/>
              <a:t>Hema</a:t>
            </a:r>
            <a:r>
              <a:rPr lang="en-US" dirty="0" smtClean="0"/>
              <a:t> </a:t>
            </a:r>
            <a:r>
              <a:rPr lang="en-US" dirty="0" err="1" smtClean="0"/>
              <a:t>malini</a:t>
            </a:r>
            <a:r>
              <a:rPr lang="en-US" dirty="0" smtClean="0"/>
              <a:t> – Her debut film was in Telugu, </a:t>
            </a:r>
            <a:r>
              <a:rPr lang="en-US" dirty="0" err="1" smtClean="0"/>
              <a:t>Paandava</a:t>
            </a:r>
            <a:r>
              <a:rPr lang="en-US" dirty="0" smtClean="0"/>
              <a:t> </a:t>
            </a:r>
            <a:r>
              <a:rPr lang="en-US" dirty="0" err="1" smtClean="0"/>
              <a:t>vanavaasam</a:t>
            </a:r>
            <a:endParaRPr lang="en-US" dirty="0"/>
          </a:p>
          <a:p>
            <a:pPr algn="l"/>
            <a:r>
              <a:rPr lang="en-US" dirty="0" err="1" smtClean="0"/>
              <a:t>Rekha</a:t>
            </a:r>
            <a:r>
              <a:rPr lang="en-US" dirty="0" smtClean="0"/>
              <a:t> – Half </a:t>
            </a:r>
            <a:r>
              <a:rPr lang="en-US" dirty="0" err="1" smtClean="0"/>
              <a:t>telugu</a:t>
            </a:r>
            <a:r>
              <a:rPr lang="en-US" dirty="0"/>
              <a:t> </a:t>
            </a:r>
            <a:endParaRPr lang="en-US" dirty="0" smtClean="0"/>
          </a:p>
          <a:p>
            <a:pPr algn="l"/>
            <a:r>
              <a:rPr lang="en-US" dirty="0" smtClean="0">
                <a:hlinkClick r:id="rId3"/>
              </a:rPr>
              <a:t>https</a:t>
            </a:r>
            <a:r>
              <a:rPr lang="en-US" dirty="0">
                <a:hlinkClick r:id="rId3"/>
              </a:rPr>
              <a:t>://</a:t>
            </a:r>
            <a:r>
              <a:rPr lang="en-US" dirty="0" smtClean="0">
                <a:hlinkClick r:id="rId3"/>
              </a:rPr>
              <a:t>www.youtube.com/watch?v=X9MiXKjRMYM</a:t>
            </a:r>
            <a:endParaRPr lang="en-US" dirty="0" smtClean="0"/>
          </a:p>
          <a:p>
            <a:pPr algn="l"/>
            <a:r>
              <a:rPr lang="en-US" b="1" u="sng" dirty="0" smtClean="0"/>
              <a:t>Playback singers</a:t>
            </a:r>
            <a:endParaRPr lang="en-US" b="1" u="sng" dirty="0"/>
          </a:p>
          <a:p>
            <a:pPr algn="l"/>
            <a:r>
              <a:rPr lang="en-US" dirty="0"/>
              <a:t>P </a:t>
            </a:r>
            <a:r>
              <a:rPr lang="en-US" dirty="0" err="1"/>
              <a:t>Suseela</a:t>
            </a:r>
            <a:r>
              <a:rPr lang="en-US" dirty="0"/>
              <a:t> – Over 50,000 songs across all South Indian languages</a:t>
            </a:r>
          </a:p>
          <a:p>
            <a:pPr algn="l"/>
            <a:r>
              <a:rPr lang="en-US" dirty="0"/>
              <a:t>S Janaki -  Over 50,000 songs across all South Indian languages</a:t>
            </a:r>
          </a:p>
          <a:p>
            <a:pPr algn="l"/>
            <a:r>
              <a:rPr lang="en-US" dirty="0" smtClean="0"/>
              <a:t>S </a:t>
            </a:r>
            <a:r>
              <a:rPr lang="en-US" dirty="0"/>
              <a:t>P </a:t>
            </a:r>
            <a:r>
              <a:rPr lang="en-US" dirty="0" err="1"/>
              <a:t>Balasubrahmanyam</a:t>
            </a:r>
            <a:r>
              <a:rPr lang="en-US" dirty="0"/>
              <a:t> - Over 40,000 songs across many languages.</a:t>
            </a:r>
          </a:p>
          <a:p>
            <a:pPr algn="l"/>
            <a:endParaRPr lang="en-US" dirty="0"/>
          </a:p>
          <a:p>
            <a:endParaRPr lang="en-US" dirty="0"/>
          </a:p>
        </p:txBody>
      </p:sp>
      <p:sp>
        <p:nvSpPr>
          <p:cNvPr id="4" name="Slide Number Placeholder 3"/>
          <p:cNvSpPr>
            <a:spLocks noGrp="1"/>
          </p:cNvSpPr>
          <p:nvPr>
            <p:ph type="sldNum" sz="quarter" idx="12"/>
          </p:nvPr>
        </p:nvSpPr>
        <p:spPr/>
        <p:txBody>
          <a:bodyPr/>
          <a:lstStyle/>
          <a:p>
            <a:fld id="{51EF8C0E-A272-4C89-8873-C868B89D9CE4}" type="slidenum">
              <a:rPr lang="en-US" smtClean="0"/>
              <a:t>7</a:t>
            </a:fld>
            <a:endParaRPr lang="en-US"/>
          </a:p>
        </p:txBody>
      </p:sp>
    </p:spTree>
    <p:extLst>
      <p:ext uri="{BB962C8B-B14F-4D97-AF65-F5344CB8AC3E}">
        <p14:creationId xmlns:p14="http://schemas.microsoft.com/office/powerpoint/2010/main" val="296626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425"/>
          </a:xfrm>
        </p:spPr>
        <p:txBody>
          <a:bodyPr>
            <a:normAutofit fontScale="90000"/>
          </a:bodyPr>
          <a:lstStyle/>
          <a:p>
            <a:pPr algn="ctr"/>
            <a:r>
              <a:rPr lang="en-US" dirty="0"/>
              <a:t>Attire and Sarees from Andhra Pradesh</a:t>
            </a:r>
          </a:p>
        </p:txBody>
      </p:sp>
      <p:sp>
        <p:nvSpPr>
          <p:cNvPr id="4" name="Slide Number Placeholder 3"/>
          <p:cNvSpPr>
            <a:spLocks noGrp="1"/>
          </p:cNvSpPr>
          <p:nvPr>
            <p:ph type="sldNum" sz="quarter" idx="12"/>
          </p:nvPr>
        </p:nvSpPr>
        <p:spPr/>
        <p:txBody>
          <a:bodyPr/>
          <a:lstStyle/>
          <a:p>
            <a:fld id="{51EF8C0E-A272-4C89-8873-C868B89D9CE4}" type="slidenum">
              <a:rPr lang="en-US" smtClean="0"/>
              <a:t>8</a:t>
            </a:fld>
            <a:endParaRPr lang="en-US"/>
          </a:p>
        </p:txBody>
      </p:sp>
      <p:sp>
        <p:nvSpPr>
          <p:cNvPr id="7" name="Content Placeholder 6"/>
          <p:cNvSpPr>
            <a:spLocks noGrp="1"/>
          </p:cNvSpPr>
          <p:nvPr>
            <p:ph idx="1"/>
          </p:nvPr>
        </p:nvSpPr>
        <p:spPr>
          <a:xfrm>
            <a:off x="677334" y="971550"/>
            <a:ext cx="11514666" cy="5069813"/>
          </a:xfrm>
        </p:spPr>
        <p:txBody>
          <a:bodyPr>
            <a:normAutofit lnSpcReduction="10000"/>
          </a:bodyPr>
          <a:lstStyle/>
          <a:p>
            <a:r>
              <a:rPr lang="en-US" dirty="0" err="1"/>
              <a:t>Langa</a:t>
            </a:r>
            <a:r>
              <a:rPr lang="en-US" dirty="0"/>
              <a:t>/</a:t>
            </a:r>
            <a:r>
              <a:rPr lang="en-US" dirty="0" err="1"/>
              <a:t>Parikini</a:t>
            </a:r>
            <a:r>
              <a:rPr lang="en-US" dirty="0"/>
              <a:t> &amp; </a:t>
            </a:r>
            <a:r>
              <a:rPr lang="en-US" dirty="0" err="1"/>
              <a:t>Voni</a:t>
            </a:r>
            <a:endParaRPr lang="en-US" dirty="0"/>
          </a:p>
          <a:p>
            <a:r>
              <a:rPr lang="en-US" dirty="0" err="1"/>
              <a:t>Cheera</a:t>
            </a:r>
            <a:r>
              <a:rPr lang="en-US" dirty="0"/>
              <a:t> (Saree)</a:t>
            </a:r>
          </a:p>
          <a:p>
            <a:r>
              <a:rPr lang="en-US" dirty="0" err="1"/>
              <a:t>Panche</a:t>
            </a:r>
            <a:r>
              <a:rPr lang="en-US" dirty="0"/>
              <a:t> (Dhoti)</a:t>
            </a:r>
          </a:p>
          <a:p>
            <a:r>
              <a:rPr lang="en-US" dirty="0"/>
              <a:t>Lungi </a:t>
            </a:r>
          </a:p>
          <a:p>
            <a:pPr marL="0" indent="0">
              <a:buNone/>
            </a:pPr>
            <a:endParaRPr lang="en-US" dirty="0"/>
          </a:p>
          <a:p>
            <a:pPr marL="0" indent="0">
              <a:buNone/>
            </a:pPr>
            <a:r>
              <a:rPr lang="en-US" dirty="0"/>
              <a:t>Sarees –</a:t>
            </a:r>
          </a:p>
          <a:p>
            <a:pPr marL="0" indent="0">
              <a:buNone/>
            </a:pPr>
            <a:r>
              <a:rPr lang="en-US" dirty="0"/>
              <a:t>a. </a:t>
            </a:r>
            <a:r>
              <a:rPr lang="en-US" dirty="0" err="1" smtClean="0"/>
              <a:t>Gadwal</a:t>
            </a:r>
            <a:endParaRPr lang="en-US" dirty="0"/>
          </a:p>
          <a:p>
            <a:pPr marL="0" indent="0">
              <a:buNone/>
            </a:pPr>
            <a:r>
              <a:rPr lang="en-US" dirty="0"/>
              <a:t>b. </a:t>
            </a:r>
            <a:r>
              <a:rPr lang="en-US" dirty="0" err="1" smtClean="0"/>
              <a:t>Pochampally</a:t>
            </a:r>
            <a:endParaRPr lang="en-US" dirty="0"/>
          </a:p>
          <a:p>
            <a:pPr marL="0" indent="0">
              <a:buNone/>
            </a:pPr>
            <a:r>
              <a:rPr lang="en-US" dirty="0"/>
              <a:t>c. </a:t>
            </a:r>
            <a:r>
              <a:rPr lang="en-US" dirty="0" err="1"/>
              <a:t>Mangalagiri</a:t>
            </a:r>
            <a:r>
              <a:rPr lang="en-US" dirty="0"/>
              <a:t> </a:t>
            </a:r>
          </a:p>
          <a:p>
            <a:pPr marL="0" indent="0">
              <a:buNone/>
            </a:pPr>
            <a:r>
              <a:rPr lang="en-US" dirty="0"/>
              <a:t>d. </a:t>
            </a:r>
            <a:r>
              <a:rPr lang="en-US" dirty="0" err="1"/>
              <a:t>Uppada</a:t>
            </a:r>
            <a:endParaRPr lang="en-US" dirty="0"/>
          </a:p>
          <a:p>
            <a:pPr marL="0" indent="0">
              <a:buNone/>
            </a:pPr>
            <a:r>
              <a:rPr lang="en-US" dirty="0"/>
              <a:t>e. </a:t>
            </a:r>
            <a:r>
              <a:rPr lang="en-US" dirty="0" err="1" smtClean="0"/>
              <a:t>Dharmavaram</a:t>
            </a:r>
            <a:endParaRPr lang="en-US" dirty="0" smtClean="0"/>
          </a:p>
          <a:p>
            <a:pPr marL="0" indent="0">
              <a:buNone/>
            </a:pPr>
            <a:r>
              <a:rPr lang="en-US" dirty="0"/>
              <a:t> f. Guntur </a:t>
            </a:r>
            <a:r>
              <a:rPr lang="en-US" dirty="0" err="1" smtClean="0"/>
              <a:t>zari</a:t>
            </a:r>
            <a:endParaRPr lang="en-US" dirty="0" smtClean="0"/>
          </a:p>
          <a:p>
            <a:pPr marL="0" indent="0">
              <a:buNone/>
            </a:pPr>
            <a:r>
              <a:rPr lang="en-US" dirty="0"/>
              <a:t>g. </a:t>
            </a:r>
            <a:r>
              <a:rPr lang="en-US" dirty="0" err="1"/>
              <a:t>Venkatagiri</a:t>
            </a:r>
            <a:r>
              <a:rPr lang="en-US" dirty="0"/>
              <a:t> </a:t>
            </a:r>
            <a:r>
              <a:rPr lang="en-US" dirty="0" err="1"/>
              <a:t>zari</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7525" y="985900"/>
            <a:ext cx="3532050" cy="492211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350" y="985900"/>
            <a:ext cx="2432175" cy="3581584"/>
          </a:xfrm>
          <a:prstGeom prst="rect">
            <a:avLst/>
          </a:prstGeom>
        </p:spPr>
      </p:pic>
    </p:spTree>
    <p:extLst>
      <p:ext uri="{BB962C8B-B14F-4D97-AF65-F5344CB8AC3E}">
        <p14:creationId xmlns:p14="http://schemas.microsoft.com/office/powerpoint/2010/main" val="119873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863" y="537590"/>
            <a:ext cx="10618787" cy="5185919"/>
          </a:xfrm>
        </p:spPr>
      </p:pic>
      <p:sp>
        <p:nvSpPr>
          <p:cNvPr id="4" name="Slide Number Placeholder 3"/>
          <p:cNvSpPr>
            <a:spLocks noGrp="1"/>
          </p:cNvSpPr>
          <p:nvPr>
            <p:ph type="sldNum" sz="quarter" idx="12"/>
          </p:nvPr>
        </p:nvSpPr>
        <p:spPr/>
        <p:txBody>
          <a:bodyPr/>
          <a:lstStyle/>
          <a:p>
            <a:fld id="{51EF8C0E-A272-4C89-8873-C868B89D9CE4}" type="slidenum">
              <a:rPr lang="en-US" smtClean="0"/>
              <a:t>9</a:t>
            </a:fld>
            <a:endParaRPr lang="en-US"/>
          </a:p>
        </p:txBody>
      </p:sp>
    </p:spTree>
    <p:extLst>
      <p:ext uri="{BB962C8B-B14F-4D97-AF65-F5344CB8AC3E}">
        <p14:creationId xmlns:p14="http://schemas.microsoft.com/office/powerpoint/2010/main" val="18309057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539</TotalTime>
  <Words>1290</Words>
  <Application>Microsoft Office PowerPoint</Application>
  <PresentationFormat>Widescreen</PresentationFormat>
  <Paragraphs>82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Trebuchet MS</vt:lpstr>
      <vt:lpstr>Wingdings</vt:lpstr>
      <vt:lpstr>Wingdings 3</vt:lpstr>
      <vt:lpstr>Facet</vt:lpstr>
      <vt:lpstr>Prominent Kings</vt:lpstr>
      <vt:lpstr>Telugu Freedom Fighters</vt:lpstr>
      <vt:lpstr>  Formation of Linguistic states  and Andhra Pradesh</vt:lpstr>
      <vt:lpstr>Most popular Pilgrimage Centers</vt:lpstr>
      <vt:lpstr>PowerPoint Presentation</vt:lpstr>
      <vt:lpstr>Carnatic Music</vt:lpstr>
      <vt:lpstr>Telugu Cinema/Tollywood</vt:lpstr>
      <vt:lpstr>Attire and Sarees from Andhra Pradesh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Carnatic Music</dc:title>
  <dc:creator>neena</dc:creator>
  <cp:lastModifiedBy>neena</cp:lastModifiedBy>
  <cp:revision>41</cp:revision>
  <dcterms:created xsi:type="dcterms:W3CDTF">2022-03-13T17:48:18Z</dcterms:created>
  <dcterms:modified xsi:type="dcterms:W3CDTF">2022-03-26T05:00:09Z</dcterms:modified>
</cp:coreProperties>
</file>